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ays" charset="1" panose="02000505050000020004"/>
      <p:regular r:id="rId21"/>
    </p:embeddedFont>
    <p:embeddedFont>
      <p:font typeface="Open Sauce Medium" charset="1" panose="00000600000000000000"/>
      <p:regular r:id="rId22"/>
    </p:embeddedFont>
    <p:embeddedFont>
      <p:font typeface="Agrandir Narrow Bold" charset="1" panose="00000806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" charset="1" panose="000005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6649" y="765237"/>
            <a:ext cx="1479785" cy="1335416"/>
          </a:xfrm>
          <a:custGeom>
            <a:avLst/>
            <a:gdLst/>
            <a:ahLst/>
            <a:cxnLst/>
            <a:rect r="r" b="b" t="t" l="l"/>
            <a:pathLst>
              <a:path h="1335416" w="1479785">
                <a:moveTo>
                  <a:pt x="0" y="0"/>
                </a:moveTo>
                <a:lnTo>
                  <a:pt x="1479785" y="0"/>
                </a:lnTo>
                <a:lnTo>
                  <a:pt x="1479785" y="1335416"/>
                </a:lnTo>
                <a:lnTo>
                  <a:pt x="0" y="1335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Capstone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2935" y="971550"/>
            <a:ext cx="7535432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Indian Institute of Information Technology, Lucknow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649" y="7444463"/>
            <a:ext cx="5893035" cy="62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sz="3737" spc="317">
                <a:solidFill>
                  <a:srgbClr val="FFFFFF"/>
                </a:solidFill>
                <a:latin typeface="Agrandir Narrow Bold"/>
              </a:rPr>
              <a:t>Team- </a:t>
            </a:r>
            <a:r>
              <a:rPr lang="en-US" sz="3737" spc="317">
                <a:solidFill>
                  <a:srgbClr val="FFCD34"/>
                </a:solidFill>
                <a:latin typeface="Agrandir Narrow Bold"/>
              </a:rPr>
              <a:t>YELLOW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183904" y="1016678"/>
            <a:ext cx="10908121" cy="86879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36082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Ratios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780876"/>
            <a:ext cx="4388936" cy="2362624"/>
            <a:chOff x="0" y="0"/>
            <a:chExt cx="1487341" cy="800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7341" cy="800656"/>
            </a:xfrm>
            <a:custGeom>
              <a:avLst/>
              <a:gdLst/>
              <a:ahLst/>
              <a:cxnLst/>
              <a:rect r="r" b="b" t="t" l="l"/>
              <a:pathLst>
                <a:path h="800656" w="1487341">
                  <a:moveTo>
                    <a:pt x="0" y="0"/>
                  </a:moveTo>
                  <a:lnTo>
                    <a:pt x="1487341" y="0"/>
                  </a:lnTo>
                  <a:lnTo>
                    <a:pt x="1487341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87341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 Gross Margin of 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42.91%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position us at 3rd among other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009268"/>
            <a:ext cx="4388936" cy="2362624"/>
            <a:chOff x="0" y="0"/>
            <a:chExt cx="1487341" cy="8006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7341" cy="800656"/>
            </a:xfrm>
            <a:custGeom>
              <a:avLst/>
              <a:gdLst/>
              <a:ahLst/>
              <a:cxnLst/>
              <a:rect r="r" b="b" t="t" l="l"/>
              <a:pathLst>
                <a:path h="800656" w="1487341">
                  <a:moveTo>
                    <a:pt x="0" y="0"/>
                  </a:moveTo>
                  <a:lnTo>
                    <a:pt x="1487341" y="0"/>
                  </a:lnTo>
                  <a:lnTo>
                    <a:pt x="1487341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487341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 EBITDA is strong at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 30.66%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Rank us at 4th postion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1818" y="3333107"/>
            <a:ext cx="10504364" cy="24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8796" spc="281">
                <a:solidFill>
                  <a:srgbClr val="FFFFFF"/>
                </a:solidFill>
                <a:latin typeface="Days"/>
              </a:rPr>
              <a:t>Overall performance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2923865">
            <a:off x="-8205135" y="1710919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15802158" y="9423832"/>
                </a:moveTo>
                <a:lnTo>
                  <a:pt x="0" y="9423832"/>
                </a:lnTo>
                <a:lnTo>
                  <a:pt x="0" y="0"/>
                </a:lnTo>
                <a:lnTo>
                  <a:pt x="15802158" y="0"/>
                </a:lnTo>
                <a:lnTo>
                  <a:pt x="15802158" y="9423832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136" y="2301170"/>
            <a:ext cx="15417590" cy="6439111"/>
          </a:xfrm>
          <a:custGeom>
            <a:avLst/>
            <a:gdLst/>
            <a:ahLst/>
            <a:cxnLst/>
            <a:rect r="r" b="b" t="t" l="l"/>
            <a:pathLst>
              <a:path h="6439111" w="15417590">
                <a:moveTo>
                  <a:pt x="0" y="0"/>
                </a:moveTo>
                <a:lnTo>
                  <a:pt x="15417590" y="0"/>
                </a:lnTo>
                <a:lnTo>
                  <a:pt x="15417590" y="6439111"/>
                </a:lnTo>
                <a:lnTo>
                  <a:pt x="0" y="6439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19050" cap="rnd">
            <a:gradFill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4298623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Cumulative Shareholder Return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61417" y="1185523"/>
            <a:ext cx="11216812" cy="87042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36082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Sales Revenue and EBITDA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356344"/>
            <a:ext cx="4047064" cy="2362624"/>
            <a:chOff x="0" y="0"/>
            <a:chExt cx="1371486" cy="800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486" cy="800656"/>
            </a:xfrm>
            <a:custGeom>
              <a:avLst/>
              <a:gdLst/>
              <a:ahLst/>
              <a:cxnLst/>
              <a:rect r="r" b="b" t="t" l="l"/>
              <a:pathLst>
                <a:path h="800656" w="1371486">
                  <a:moveTo>
                    <a:pt x="0" y="0"/>
                  </a:moveTo>
                  <a:lnTo>
                    <a:pt x="1371486" y="0"/>
                  </a:lnTo>
                  <a:lnTo>
                    <a:pt x="1371486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71486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  a positive EBITDA at Round 3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  beginning of profitability and better operational control.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6082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Overall Market Share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80876"/>
            <a:ext cx="4388936" cy="2362624"/>
            <a:chOff x="0" y="0"/>
            <a:chExt cx="1487341" cy="8006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7341" cy="800656"/>
            </a:xfrm>
            <a:custGeom>
              <a:avLst/>
              <a:gdLst/>
              <a:ahLst/>
              <a:cxnLst/>
              <a:rect r="r" b="b" t="t" l="l"/>
              <a:pathLst>
                <a:path h="800656" w="1487341">
                  <a:moveTo>
                    <a:pt x="0" y="0"/>
                  </a:moveTo>
                  <a:lnTo>
                    <a:pt x="1487341" y="0"/>
                  </a:lnTo>
                  <a:lnTo>
                    <a:pt x="1487341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487341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A positive correlation 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between market share and sales revenue typically suggests effective market strategies.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009268"/>
            <a:ext cx="4388936" cy="2500329"/>
            <a:chOff x="0" y="0"/>
            <a:chExt cx="1487341" cy="847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7341" cy="847322"/>
            </a:xfrm>
            <a:custGeom>
              <a:avLst/>
              <a:gdLst/>
              <a:ahLst/>
              <a:cxnLst/>
              <a:rect r="r" b="b" t="t" l="l"/>
              <a:pathLst>
                <a:path h="847322" w="1487341">
                  <a:moveTo>
                    <a:pt x="0" y="0"/>
                  </a:moveTo>
                  <a:lnTo>
                    <a:pt x="1487341" y="0"/>
                  </a:lnTo>
                  <a:lnTo>
                    <a:pt x="1487341" y="847322"/>
                  </a:lnTo>
                  <a:lnTo>
                    <a:pt x="0" y="847322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487341" cy="91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Consistent market share in Rounds 4 and 5 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indicates stable competitive positioning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8896" y="1353584"/>
            <a:ext cx="9280887" cy="93113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79520" y="4344978"/>
            <a:ext cx="7401071" cy="2173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496309" y="3562495"/>
            <a:ext cx="11295383" cy="3162009"/>
            <a:chOff x="0" y="0"/>
            <a:chExt cx="15060510" cy="421601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45593" y="0"/>
              <a:ext cx="14114917" cy="4216013"/>
              <a:chOff x="0" y="0"/>
              <a:chExt cx="1812195" cy="54128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12195" cy="541288"/>
              </a:xfrm>
              <a:custGeom>
                <a:avLst/>
                <a:gdLst/>
                <a:ahLst/>
                <a:cxnLst/>
                <a:rect r="r" b="b" t="t" l="l"/>
                <a:pathLst>
                  <a:path h="541288" w="1812195">
                    <a:moveTo>
                      <a:pt x="0" y="0"/>
                    </a:moveTo>
                    <a:lnTo>
                      <a:pt x="1812195" y="0"/>
                    </a:lnTo>
                    <a:lnTo>
                      <a:pt x="1812195" y="541288"/>
                    </a:lnTo>
                    <a:lnTo>
                      <a:pt x="0" y="5412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5F5F5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812195" cy="5698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6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930835"/>
              <a:ext cx="14851328" cy="2478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4173"/>
                </a:lnSpc>
              </a:pPr>
              <a:r>
                <a:rPr lang="en-US" sz="12884" spc="515">
                  <a:solidFill>
                    <a:srgbClr val="FFFFFF"/>
                  </a:solidFill>
                  <a:latin typeface="Open Sauce Medium"/>
                </a:rPr>
                <a:t>THANK YOU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21538" y="101815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IIIT, Lucknow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75252" y="606432"/>
            <a:ext cx="1379405" cy="1244829"/>
          </a:xfrm>
          <a:custGeom>
            <a:avLst/>
            <a:gdLst/>
            <a:ahLst/>
            <a:cxnLst/>
            <a:rect r="r" b="b" t="t" l="l"/>
            <a:pathLst>
              <a:path h="1244829" w="1379405">
                <a:moveTo>
                  <a:pt x="0" y="0"/>
                </a:moveTo>
                <a:lnTo>
                  <a:pt x="1379405" y="0"/>
                </a:lnTo>
                <a:lnTo>
                  <a:pt x="1379405" y="1244829"/>
                </a:lnTo>
                <a:lnTo>
                  <a:pt x="0" y="124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44952" y="3716223"/>
            <a:ext cx="11950941" cy="5542077"/>
            <a:chOff x="0" y="0"/>
            <a:chExt cx="3270686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0686" cy="155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86813" y="3267901"/>
            <a:ext cx="3048557" cy="4189878"/>
          </a:xfrm>
          <a:custGeom>
            <a:avLst/>
            <a:gdLst/>
            <a:ahLst/>
            <a:cxnLst/>
            <a:rect r="r" b="b" t="t" l="l"/>
            <a:pathLst>
              <a:path h="4189878" w="3048557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85" t="-29490" r="-928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4745" y="3267901"/>
            <a:ext cx="3169672" cy="4189878"/>
          </a:xfrm>
          <a:custGeom>
            <a:avLst/>
            <a:gdLst/>
            <a:ahLst/>
            <a:cxnLst/>
            <a:rect r="r" b="b" t="t" l="l"/>
            <a:pathLst>
              <a:path h="4189878" w="3169672">
                <a:moveTo>
                  <a:pt x="0" y="0"/>
                </a:moveTo>
                <a:lnTo>
                  <a:pt x="3169672" y="0"/>
                </a:lnTo>
                <a:lnTo>
                  <a:pt x="3169672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09" r="0" b="-268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1735" y="7679527"/>
            <a:ext cx="3409182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Utkarsh Kumar Pandey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2122" y="8182134"/>
            <a:ext cx="2373060" cy="3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MDB23030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8166" y="7675176"/>
            <a:ext cx="3288491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Tejas Srivastava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7584" y="8177784"/>
            <a:ext cx="2373060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MDB23020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5829" y="7722593"/>
            <a:ext cx="2918588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Astha Awasthi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60641" y="8225200"/>
            <a:ext cx="2373060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MDB23010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3791" y="1330000"/>
            <a:ext cx="385326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621170" y="3267062"/>
            <a:ext cx="3359747" cy="4189878"/>
          </a:xfrm>
          <a:custGeom>
            <a:avLst/>
            <a:gdLst/>
            <a:ahLst/>
            <a:cxnLst/>
            <a:rect r="r" b="b" t="t" l="l"/>
            <a:pathLst>
              <a:path h="4189878" w="3359747">
                <a:moveTo>
                  <a:pt x="0" y="0"/>
                </a:moveTo>
                <a:lnTo>
                  <a:pt x="3359747" y="0"/>
                </a:lnTo>
                <a:lnTo>
                  <a:pt x="335974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42" t="-18666" r="-31717" b="-8972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10764"/>
            <a:ext cx="20370072" cy="8604964"/>
            <a:chOff x="0" y="0"/>
            <a:chExt cx="5364957" cy="22663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2266328"/>
            </a:xfrm>
            <a:custGeom>
              <a:avLst/>
              <a:gdLst/>
              <a:ahLst/>
              <a:cxnLst/>
              <a:rect r="r" b="b" t="t" l="l"/>
              <a:pathLst>
                <a:path h="2266328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2266328"/>
                  </a:lnTo>
                  <a:lnTo>
                    <a:pt x="0" y="2266328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229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810764"/>
            <a:ext cx="8573919" cy="8604964"/>
          </a:xfrm>
          <a:custGeom>
            <a:avLst/>
            <a:gdLst/>
            <a:ahLst/>
            <a:cxnLst/>
            <a:rect r="r" b="b" t="t" l="l"/>
            <a:pathLst>
              <a:path h="8604964" w="8573919">
                <a:moveTo>
                  <a:pt x="0" y="0"/>
                </a:moveTo>
                <a:lnTo>
                  <a:pt x="8573919" y="0"/>
                </a:lnTo>
                <a:lnTo>
                  <a:pt x="8573919" y="8604963"/>
                </a:lnTo>
                <a:lnTo>
                  <a:pt x="0" y="860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18" t="0" r="-253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47403" y="3537456"/>
            <a:ext cx="4542389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FFFFFF"/>
                </a:solidFill>
                <a:latin typeface="Days"/>
              </a:rPr>
              <a:t>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318924"/>
            <a:ext cx="7589372" cy="51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Overview:</a:t>
            </a:r>
          </a:p>
          <a:p>
            <a:pPr algn="l" marL="496567" indent="-248284" lvl="1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Founded after the dismantling of a mobile phone cartel.</a:t>
            </a:r>
          </a:p>
          <a:p>
            <a:pPr algn="l" marL="496567" indent="-248284" lvl="1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Currently operates in the USA, Asia, and Europe.</a:t>
            </a:r>
          </a:p>
          <a:p>
            <a:pPr algn="l" marL="496567" indent="-248284" lvl="1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Marketing strategies differ based on the market (the US prioritizes advertising, while Europe values features).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P</a:t>
            </a:r>
            <a:r>
              <a:rPr lang="en-US" sz="2299">
                <a:solidFill>
                  <a:srgbClr val="000000"/>
                </a:solidFill>
                <a:latin typeface="Open Sauce Light"/>
              </a:rPr>
              <a:t>rimary Objective</a:t>
            </a:r>
            <a:r>
              <a:rPr lang="en-US" sz="2299">
                <a:solidFill>
                  <a:srgbClr val="000000"/>
                </a:solidFill>
                <a:latin typeface="Open Sauce Light"/>
              </a:rPr>
              <a:t>:</a:t>
            </a:r>
          </a:p>
          <a:p>
            <a:pPr algn="l" marL="496567" indent="-248284" lvl="1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Maximize shareholder value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Secondary Measures:</a:t>
            </a:r>
          </a:p>
          <a:p>
            <a:pPr algn="l" marL="496567" indent="-248284" lvl="1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Profitability, market share.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6762" y="4492688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FFCD34"/>
                </a:solidFill>
                <a:latin typeface="Open Sauce Medium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705" y="811857"/>
            <a:ext cx="19268995" cy="9234799"/>
            <a:chOff x="0" y="0"/>
            <a:chExt cx="5074962" cy="243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4962" cy="2432210"/>
            </a:xfrm>
            <a:custGeom>
              <a:avLst/>
              <a:gdLst/>
              <a:ahLst/>
              <a:cxnLst/>
              <a:rect r="r" b="b" t="t" l="l"/>
              <a:pathLst>
                <a:path h="2432210" w="5074962">
                  <a:moveTo>
                    <a:pt x="0" y="0"/>
                  </a:moveTo>
                  <a:lnTo>
                    <a:pt x="5074962" y="0"/>
                  </a:lnTo>
                  <a:lnTo>
                    <a:pt x="5074962" y="2432210"/>
                  </a:lnTo>
                  <a:lnTo>
                    <a:pt x="0" y="243221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074962" cy="2460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151" y="1941728"/>
            <a:ext cx="7091599" cy="4014113"/>
          </a:xfrm>
          <a:custGeom>
            <a:avLst/>
            <a:gdLst/>
            <a:ahLst/>
            <a:cxnLst/>
            <a:rect r="r" b="b" t="t" l="l"/>
            <a:pathLst>
              <a:path h="4014113" w="7091599">
                <a:moveTo>
                  <a:pt x="0" y="0"/>
                </a:moveTo>
                <a:lnTo>
                  <a:pt x="7091599" y="0"/>
                </a:lnTo>
                <a:lnTo>
                  <a:pt x="7091599" y="4014113"/>
                </a:lnTo>
                <a:lnTo>
                  <a:pt x="0" y="4014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1780" y="1941728"/>
            <a:ext cx="7269480" cy="4114800"/>
          </a:xfrm>
          <a:custGeom>
            <a:avLst/>
            <a:gdLst/>
            <a:ahLst/>
            <a:cxnLst/>
            <a:rect r="r" b="b" t="t" l="l"/>
            <a:pathLst>
              <a:path h="4114800" w="7269480">
                <a:moveTo>
                  <a:pt x="0" y="0"/>
                </a:moveTo>
                <a:lnTo>
                  <a:pt x="7269480" y="0"/>
                </a:lnTo>
                <a:lnTo>
                  <a:pt x="72694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9260" y="6172200"/>
            <a:ext cx="7269480" cy="4114800"/>
          </a:xfrm>
          <a:custGeom>
            <a:avLst/>
            <a:gdLst/>
            <a:ahLst/>
            <a:cxnLst/>
            <a:rect r="r" b="b" t="t" l="l"/>
            <a:pathLst>
              <a:path h="4114800" w="7269480">
                <a:moveTo>
                  <a:pt x="0" y="0"/>
                </a:moveTo>
                <a:lnTo>
                  <a:pt x="7269480" y="0"/>
                </a:lnTo>
                <a:lnTo>
                  <a:pt x="72694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98623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Network Coverage Forecast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0041" y="1946898"/>
            <a:ext cx="1632513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USA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7170" y="1946898"/>
            <a:ext cx="169642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ASIA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9053" y="6210300"/>
            <a:ext cx="2887480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EUROPE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1818" y="3333107"/>
            <a:ext cx="10504364" cy="370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8796" spc="281">
                <a:solidFill>
                  <a:srgbClr val="FFFFFF"/>
                </a:solidFill>
                <a:latin typeface="Days"/>
              </a:rPr>
              <a:t>Performance in</a:t>
            </a:r>
          </a:p>
          <a:p>
            <a:pPr algn="ctr">
              <a:lnSpc>
                <a:spcPts val="9676"/>
              </a:lnSpc>
            </a:pPr>
            <a:r>
              <a:rPr lang="en-US" sz="8796" spc="281">
                <a:solidFill>
                  <a:srgbClr val="FFFFFF"/>
                </a:solidFill>
                <a:latin typeface="Days"/>
              </a:rPr>
              <a:t>ROUND</a:t>
            </a:r>
          </a:p>
          <a:p>
            <a:pPr algn="ctr">
              <a:lnSpc>
                <a:spcPts val="9676"/>
              </a:lnSpc>
            </a:pPr>
            <a:r>
              <a:rPr lang="en-US" sz="8796" spc="281">
                <a:solidFill>
                  <a:srgbClr val="FFFFFF"/>
                </a:solidFill>
                <a:latin typeface="Days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64512" y="1194895"/>
            <a:ext cx="11104345" cy="86855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36082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Sales Revenue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356344"/>
            <a:ext cx="4047064" cy="2362624"/>
            <a:chOff x="0" y="0"/>
            <a:chExt cx="1371486" cy="800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486" cy="800656"/>
            </a:xfrm>
            <a:custGeom>
              <a:avLst/>
              <a:gdLst/>
              <a:ahLst/>
              <a:cxnLst/>
              <a:rect r="r" b="b" t="t" l="l"/>
              <a:pathLst>
                <a:path h="800656" w="1371486">
                  <a:moveTo>
                    <a:pt x="0" y="0"/>
                  </a:moveTo>
                  <a:lnTo>
                    <a:pt x="1371486" y="0"/>
                  </a:lnTo>
                  <a:lnTo>
                    <a:pt x="1371486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71486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Peak sales revenue in Round 6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 signifies sustained market growth and strong performance.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923865">
            <a:off x="-7711786" y="2045426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15802157" y="9423832"/>
                </a:moveTo>
                <a:lnTo>
                  <a:pt x="0" y="9423832"/>
                </a:lnTo>
                <a:lnTo>
                  <a:pt x="0" y="0"/>
                </a:lnTo>
                <a:lnTo>
                  <a:pt x="15802157" y="0"/>
                </a:lnTo>
                <a:lnTo>
                  <a:pt x="15802157" y="9423832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83387" y="1453387"/>
            <a:ext cx="11334300" cy="83372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91341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Profit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22215" y="1575099"/>
            <a:ext cx="9873760" cy="77797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2780876"/>
            <a:ext cx="3876128" cy="2362624"/>
            <a:chOff x="0" y="0"/>
            <a:chExt cx="1313559" cy="8006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3559" cy="800656"/>
            </a:xfrm>
            <a:custGeom>
              <a:avLst/>
              <a:gdLst/>
              <a:ahLst/>
              <a:cxnLst/>
              <a:rect r="r" b="b" t="t" l="l"/>
              <a:pathLst>
                <a:path h="800656" w="1313559">
                  <a:moveTo>
                    <a:pt x="0" y="0"/>
                  </a:moveTo>
                  <a:lnTo>
                    <a:pt x="1313559" y="0"/>
                  </a:lnTo>
                  <a:lnTo>
                    <a:pt x="1313559" y="800656"/>
                  </a:lnTo>
                  <a:lnTo>
                    <a:pt x="0" y="800656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13559" cy="86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Losses Reduced by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87.50%</a:t>
              </a:r>
            </a:p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1341" y="1057275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Global Market Share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923865">
            <a:off x="-7711786" y="2045426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15802157" y="9423832"/>
                </a:moveTo>
                <a:lnTo>
                  <a:pt x="0" y="9423832"/>
                </a:lnTo>
                <a:lnTo>
                  <a:pt x="0" y="0"/>
                </a:lnTo>
                <a:lnTo>
                  <a:pt x="15802157" y="0"/>
                </a:lnTo>
                <a:lnTo>
                  <a:pt x="15802157" y="9423832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7756" y="2113377"/>
            <a:ext cx="14712488" cy="7614766"/>
          </a:xfrm>
          <a:custGeom>
            <a:avLst/>
            <a:gdLst/>
            <a:ahLst/>
            <a:cxnLst/>
            <a:rect r="r" b="b" t="t" l="l"/>
            <a:pathLst>
              <a:path h="7614766" w="14712488">
                <a:moveTo>
                  <a:pt x="0" y="0"/>
                </a:moveTo>
                <a:lnTo>
                  <a:pt x="14712488" y="0"/>
                </a:lnTo>
                <a:lnTo>
                  <a:pt x="14712488" y="7614765"/>
                </a:lnTo>
                <a:lnTo>
                  <a:pt x="0" y="7614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79" r="0" b="-3279"/>
            </a:stretch>
          </a:blipFill>
          <a:ln w="19050" cap="rnd">
            <a:gradFill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  <a:prstDash val="solid"/>
            <a:round/>
          </a:ln>
        </p:spPr>
      </p:sp>
      <p:sp>
        <p:nvSpPr>
          <p:cNvPr name="AutoShape 6" id="6"/>
          <p:cNvSpPr/>
          <p:nvPr/>
        </p:nvSpPr>
        <p:spPr>
          <a:xfrm>
            <a:off x="11888644" y="6747817"/>
            <a:ext cx="950401" cy="9525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2913571" y="6180809"/>
            <a:ext cx="2921910" cy="1153066"/>
            <a:chOff x="0" y="0"/>
            <a:chExt cx="3895881" cy="153742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895881" cy="1537422"/>
              <a:chOff x="0" y="0"/>
              <a:chExt cx="1008136" cy="3978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08136" cy="397838"/>
              </a:xfrm>
              <a:custGeom>
                <a:avLst/>
                <a:gdLst/>
                <a:ahLst/>
                <a:cxnLst/>
                <a:rect r="r" b="b" t="t" l="l"/>
                <a:pathLst>
                  <a:path h="397838" w="1008136">
                    <a:moveTo>
                      <a:pt x="0" y="0"/>
                    </a:moveTo>
                    <a:lnTo>
                      <a:pt x="1008136" y="0"/>
                    </a:lnTo>
                    <a:lnTo>
                      <a:pt x="1008136" y="397838"/>
                    </a:lnTo>
                    <a:lnTo>
                      <a:pt x="0" y="3978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  <a:ln w="28575" cap="sq">
                <a:solidFill>
                  <a:srgbClr val="ED242D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008136" cy="4264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8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5674" y="58168"/>
              <a:ext cx="3664533" cy="13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7"/>
                </a:lnSpc>
              </a:pPr>
              <a:r>
                <a:rPr lang="en-US" sz="3969">
                  <a:solidFill>
                    <a:srgbClr val="FFFFFF"/>
                  </a:solidFill>
                  <a:latin typeface="Canva Sans Bold"/>
                </a:rPr>
                <a:t>7.14%</a:t>
              </a:r>
            </a:p>
            <a:p>
              <a:pPr algn="ctr" marL="0" indent="0" lvl="0">
                <a:lnSpc>
                  <a:spcPts val="2564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Canva Sans"/>
                </a:rPr>
                <a:t>Global Market share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74054" y="2669440"/>
            <a:ext cx="2921910" cy="1153066"/>
            <a:chOff x="0" y="0"/>
            <a:chExt cx="3895881" cy="15374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95881" cy="1537422"/>
              <a:chOff x="0" y="0"/>
              <a:chExt cx="1008136" cy="3978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08136" cy="397838"/>
              </a:xfrm>
              <a:custGeom>
                <a:avLst/>
                <a:gdLst/>
                <a:ahLst/>
                <a:cxnLst/>
                <a:rect r="r" b="b" t="t" l="l"/>
                <a:pathLst>
                  <a:path h="397838" w="1008136">
                    <a:moveTo>
                      <a:pt x="0" y="0"/>
                    </a:moveTo>
                    <a:lnTo>
                      <a:pt x="1008136" y="0"/>
                    </a:lnTo>
                    <a:lnTo>
                      <a:pt x="1008136" y="397838"/>
                    </a:lnTo>
                    <a:lnTo>
                      <a:pt x="0" y="3978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  <a:ln w="28575" cap="sq">
                <a:solidFill>
                  <a:srgbClr val="ED242D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008136" cy="4264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8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15674" y="58168"/>
              <a:ext cx="3664533" cy="13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7"/>
                </a:lnSpc>
              </a:pPr>
              <a:r>
                <a:rPr lang="en-US" sz="3969">
                  <a:solidFill>
                    <a:srgbClr val="FFFFFF"/>
                  </a:solidFill>
                  <a:latin typeface="Canva Sans Bold"/>
                </a:rPr>
                <a:t>6.73%</a:t>
              </a:r>
            </a:p>
            <a:p>
              <a:pPr algn="ctr" marL="0" indent="0" lvl="0">
                <a:lnSpc>
                  <a:spcPts val="2564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Canva Sans"/>
                </a:rPr>
                <a:t>Tech 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74054" y="4262868"/>
            <a:ext cx="2921910" cy="1153066"/>
            <a:chOff x="0" y="0"/>
            <a:chExt cx="3895881" cy="153742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895881" cy="1537422"/>
              <a:chOff x="0" y="0"/>
              <a:chExt cx="1008136" cy="3978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08136" cy="397838"/>
              </a:xfrm>
              <a:custGeom>
                <a:avLst/>
                <a:gdLst/>
                <a:ahLst/>
                <a:cxnLst/>
                <a:rect r="r" b="b" t="t" l="l"/>
                <a:pathLst>
                  <a:path h="397838" w="1008136">
                    <a:moveTo>
                      <a:pt x="0" y="0"/>
                    </a:moveTo>
                    <a:lnTo>
                      <a:pt x="1008136" y="0"/>
                    </a:lnTo>
                    <a:lnTo>
                      <a:pt x="1008136" y="397838"/>
                    </a:lnTo>
                    <a:lnTo>
                      <a:pt x="0" y="3978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  <a:ln w="28575" cap="sq">
                <a:solidFill>
                  <a:srgbClr val="ED242D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008136" cy="4264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8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15674" y="58168"/>
              <a:ext cx="3664533" cy="13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7"/>
                </a:lnSpc>
              </a:pPr>
              <a:r>
                <a:rPr lang="en-US" sz="3969">
                  <a:solidFill>
                    <a:srgbClr val="FFFFFF"/>
                  </a:solidFill>
                  <a:latin typeface="Canva Sans Bold"/>
                </a:rPr>
                <a:t>2.66%</a:t>
              </a:r>
            </a:p>
            <a:p>
              <a:pPr algn="ctr" marL="0" indent="0" lvl="0">
                <a:lnSpc>
                  <a:spcPts val="2564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Canva Sans"/>
                </a:rPr>
                <a:t>Tech 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74054" y="5920760"/>
            <a:ext cx="2921910" cy="1153066"/>
            <a:chOff x="0" y="0"/>
            <a:chExt cx="3895881" cy="153742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895881" cy="1537422"/>
              <a:chOff x="0" y="0"/>
              <a:chExt cx="1008136" cy="39783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08136" cy="397838"/>
              </a:xfrm>
              <a:custGeom>
                <a:avLst/>
                <a:gdLst/>
                <a:ahLst/>
                <a:cxnLst/>
                <a:rect r="r" b="b" t="t" l="l"/>
                <a:pathLst>
                  <a:path h="397838" w="1008136">
                    <a:moveTo>
                      <a:pt x="0" y="0"/>
                    </a:moveTo>
                    <a:lnTo>
                      <a:pt x="1008136" y="0"/>
                    </a:lnTo>
                    <a:lnTo>
                      <a:pt x="1008136" y="397838"/>
                    </a:lnTo>
                    <a:lnTo>
                      <a:pt x="0" y="3978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  <a:ln w="28575" cap="sq">
                <a:solidFill>
                  <a:srgbClr val="ED242D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008136" cy="4264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8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15674" y="58168"/>
              <a:ext cx="3664533" cy="13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7"/>
                </a:lnSpc>
              </a:pPr>
              <a:r>
                <a:rPr lang="en-US" sz="3969">
                  <a:solidFill>
                    <a:srgbClr val="FFFFFF"/>
                  </a:solidFill>
                  <a:latin typeface="Canva Sans Bold"/>
                </a:rPr>
                <a:t>13.64%</a:t>
              </a:r>
            </a:p>
            <a:p>
              <a:pPr algn="ctr" marL="0" indent="0" lvl="0">
                <a:lnSpc>
                  <a:spcPts val="2564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Canva Sans"/>
                </a:rPr>
                <a:t>Tech 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74054" y="7578651"/>
            <a:ext cx="2921910" cy="1153066"/>
            <a:chOff x="0" y="0"/>
            <a:chExt cx="3895881" cy="15374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895881" cy="1537422"/>
              <a:chOff x="0" y="0"/>
              <a:chExt cx="1008136" cy="39783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08136" cy="397838"/>
              </a:xfrm>
              <a:custGeom>
                <a:avLst/>
                <a:gdLst/>
                <a:ahLst/>
                <a:cxnLst/>
                <a:rect r="r" b="b" t="t" l="l"/>
                <a:pathLst>
                  <a:path h="397838" w="1008136">
                    <a:moveTo>
                      <a:pt x="0" y="0"/>
                    </a:moveTo>
                    <a:lnTo>
                      <a:pt x="1008136" y="0"/>
                    </a:lnTo>
                    <a:lnTo>
                      <a:pt x="1008136" y="397838"/>
                    </a:lnTo>
                    <a:lnTo>
                      <a:pt x="0" y="3978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  <a:ln w="28575" cap="sq">
                <a:solidFill>
                  <a:srgbClr val="ED242D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008136" cy="4264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18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15674" y="58168"/>
              <a:ext cx="3664533" cy="13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7"/>
                </a:lnSpc>
              </a:pPr>
              <a:r>
                <a:rPr lang="en-US" sz="3969">
                  <a:solidFill>
                    <a:srgbClr val="FFFFFF"/>
                  </a:solidFill>
                  <a:latin typeface="Canva Sans Bold"/>
                </a:rPr>
                <a:t>6.26%</a:t>
              </a:r>
            </a:p>
            <a:p>
              <a:pPr algn="ctr" marL="0" indent="0" lvl="0">
                <a:lnSpc>
                  <a:spcPts val="2564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Canva Sans"/>
                </a:rPr>
                <a:t>Tech 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9717" y="792162"/>
            <a:ext cx="10305318" cy="50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12">
                <a:solidFill>
                  <a:srgbClr val="000000"/>
                </a:solidFill>
                <a:latin typeface="Days"/>
              </a:rPr>
              <a:t>Profit and loss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923865">
            <a:off x="-7711786" y="2045426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15802157" y="9423832"/>
                </a:moveTo>
                <a:lnTo>
                  <a:pt x="0" y="9423832"/>
                </a:lnTo>
                <a:lnTo>
                  <a:pt x="0" y="0"/>
                </a:lnTo>
                <a:lnTo>
                  <a:pt x="15802157" y="0"/>
                </a:lnTo>
                <a:lnTo>
                  <a:pt x="15802157" y="9423832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4031" y="1530329"/>
            <a:ext cx="4503398" cy="8580041"/>
          </a:xfrm>
          <a:custGeom>
            <a:avLst/>
            <a:gdLst/>
            <a:ahLst/>
            <a:cxnLst/>
            <a:rect r="r" b="b" t="t" l="l"/>
            <a:pathLst>
              <a:path h="8580041" w="4503398">
                <a:moveTo>
                  <a:pt x="0" y="0"/>
                </a:moveTo>
                <a:lnTo>
                  <a:pt x="4503398" y="0"/>
                </a:lnTo>
                <a:lnTo>
                  <a:pt x="4503398" y="8580040"/>
                </a:lnTo>
                <a:lnTo>
                  <a:pt x="0" y="858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98" r="-496" b="0"/>
            </a:stretch>
          </a:blipFill>
          <a:ln w="19050" cap="sq">
            <a:gradFill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18933" y="1530329"/>
            <a:ext cx="1268572" cy="8580041"/>
          </a:xfrm>
          <a:custGeom>
            <a:avLst/>
            <a:gdLst/>
            <a:ahLst/>
            <a:cxnLst/>
            <a:rect r="r" b="b" t="t" l="l"/>
            <a:pathLst>
              <a:path h="8580041" w="1268572">
                <a:moveTo>
                  <a:pt x="0" y="0"/>
                </a:moveTo>
                <a:lnTo>
                  <a:pt x="1268572" y="0"/>
                </a:lnTo>
                <a:lnTo>
                  <a:pt x="1268572" y="8580040"/>
                </a:lnTo>
                <a:lnTo>
                  <a:pt x="0" y="8580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92" r="0" b="-4409"/>
            </a:stretch>
          </a:blipFill>
          <a:ln w="19050" cap="sq">
            <a:gradFill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DAGDbgDwGU8</dc:identifier>
  <dcterms:modified xsi:type="dcterms:W3CDTF">2011-08-01T06:04:30Z</dcterms:modified>
  <cp:revision>1</cp:revision>
  <dc:title>Team Yellow(Capstone)</dc:title>
</cp:coreProperties>
</file>